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CCFF"/>
    <a:srgbClr val="990000"/>
    <a:srgbClr val="CC3300"/>
    <a:srgbClr val="F88B5A"/>
    <a:srgbClr val="F97A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3173" y="-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C97-4698-4C42-8016-A7CCB67FC4E0}" type="datetimeFigureOut">
              <a:rPr kumimoji="1" lang="ja-JP" altLang="en-US" smtClean="0"/>
              <a:t>2017/10/19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3965-8016-431C-B8C2-B9BFC901D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29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C97-4698-4C42-8016-A7CCB67FC4E0}" type="datetimeFigureOut">
              <a:rPr kumimoji="1" lang="ja-JP" altLang="en-US" smtClean="0"/>
              <a:t>2017/10/19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3965-8016-431C-B8C2-B9BFC901D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23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C97-4698-4C42-8016-A7CCB67FC4E0}" type="datetimeFigureOut">
              <a:rPr kumimoji="1" lang="ja-JP" altLang="en-US" smtClean="0"/>
              <a:t>2017/10/19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3965-8016-431C-B8C2-B9BFC901D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62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C97-4698-4C42-8016-A7CCB67FC4E0}" type="datetimeFigureOut">
              <a:rPr kumimoji="1" lang="ja-JP" altLang="en-US" smtClean="0"/>
              <a:t>2017/10/19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3965-8016-431C-B8C2-B9BFC901D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45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C97-4698-4C42-8016-A7CCB67FC4E0}" type="datetimeFigureOut">
              <a:rPr kumimoji="1" lang="ja-JP" altLang="en-US" smtClean="0"/>
              <a:t>2017/10/19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3965-8016-431C-B8C2-B9BFC901D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40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C97-4698-4C42-8016-A7CCB67FC4E0}" type="datetimeFigureOut">
              <a:rPr kumimoji="1" lang="ja-JP" altLang="en-US" smtClean="0"/>
              <a:t>2017/10/19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3965-8016-431C-B8C2-B9BFC901D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99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C97-4698-4C42-8016-A7CCB67FC4E0}" type="datetimeFigureOut">
              <a:rPr kumimoji="1" lang="ja-JP" altLang="en-US" smtClean="0"/>
              <a:t>2017/10/19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3965-8016-431C-B8C2-B9BFC901D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81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C97-4698-4C42-8016-A7CCB67FC4E0}" type="datetimeFigureOut">
              <a:rPr kumimoji="1" lang="ja-JP" altLang="en-US" smtClean="0"/>
              <a:t>2017/10/19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3965-8016-431C-B8C2-B9BFC901D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41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C97-4698-4C42-8016-A7CCB67FC4E0}" type="datetimeFigureOut">
              <a:rPr kumimoji="1" lang="ja-JP" altLang="en-US" smtClean="0"/>
              <a:t>2017/10/19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3965-8016-431C-B8C2-B9BFC901D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7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C97-4698-4C42-8016-A7CCB67FC4E0}" type="datetimeFigureOut">
              <a:rPr kumimoji="1" lang="ja-JP" altLang="en-US" smtClean="0"/>
              <a:t>2017/10/19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3965-8016-431C-B8C2-B9BFC901D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83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C97-4698-4C42-8016-A7CCB67FC4E0}" type="datetimeFigureOut">
              <a:rPr kumimoji="1" lang="ja-JP" altLang="en-US" smtClean="0"/>
              <a:t>2017/10/19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3965-8016-431C-B8C2-B9BFC901D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46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0C97-4698-4C42-8016-A7CCB67FC4E0}" type="datetimeFigureOut">
              <a:rPr kumimoji="1" lang="ja-JP" altLang="en-US" smtClean="0"/>
              <a:t>2017/10/19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3965-8016-431C-B8C2-B9BFC901D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94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0" y="-30104"/>
            <a:ext cx="6866130" cy="91741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7" y="8233643"/>
            <a:ext cx="2590226" cy="74314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983847" y="7308304"/>
            <a:ext cx="510292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水沢南中学校とジョイス</a:t>
            </a:r>
            <a:r>
              <a:rPr lang="ja-JP" altLang="ja-JP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龍ヶ</a:t>
            </a:r>
            <a:r>
              <a:rPr lang="ja-JP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馬場店の間です。</a:t>
            </a:r>
            <a:endParaRPr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lang="ja-JP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ＴＥＬ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</a:t>
            </a:r>
            <a:r>
              <a:rPr lang="en-US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0197-22-6305</a:t>
            </a: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ja-JP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ＦＡＸ</a:t>
            </a: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</a:t>
            </a:r>
            <a:r>
              <a:rPr lang="en-US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0197-22-6316</a:t>
            </a:r>
            <a:r>
              <a:rPr lang="ja-JP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</a:p>
          <a:p>
            <a:pPr algn="ctr"/>
            <a:r>
              <a:rPr lang="ja-JP" altLang="ja-JP" sz="1600" b="1" dirty="0" smtClean="0">
                <a:solidFill>
                  <a:srgbClr val="0000FF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Ｍａｉｌ　</a:t>
            </a:r>
            <a:r>
              <a:rPr lang="en-US" altLang="ja-JP" sz="1600" b="1" dirty="0" smtClean="0">
                <a:solidFill>
                  <a:srgbClr val="0000FF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shop@verse.co.jp</a:t>
            </a:r>
            <a:r>
              <a:rPr lang="ja-JP" altLang="ja-JP" sz="1600" b="1" dirty="0" smtClean="0">
                <a:solidFill>
                  <a:srgbClr val="0000FF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en-US" altLang="ja-JP" sz="1600" b="1" dirty="0" smtClean="0">
                <a:solidFill>
                  <a:srgbClr val="0000FF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URL</a:t>
            </a:r>
            <a:r>
              <a:rPr lang="ja-JP" altLang="ja-JP" sz="1600" b="1" dirty="0" smtClean="0">
                <a:solidFill>
                  <a:srgbClr val="0000FF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en-US" altLang="ja-JP" sz="1600" b="1" dirty="0" smtClean="0">
                <a:solidFill>
                  <a:srgbClr val="0000FF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http</a:t>
            </a:r>
            <a:r>
              <a:rPr lang="ja-JP" altLang="ja-JP" sz="1600" b="1" dirty="0" smtClean="0">
                <a:solidFill>
                  <a:srgbClr val="0000FF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</a:t>
            </a:r>
            <a:r>
              <a:rPr lang="en-US" altLang="ja-JP" sz="1600" b="1" dirty="0" smtClean="0">
                <a:solidFill>
                  <a:srgbClr val="0000FF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//www.verse.co.jp</a:t>
            </a:r>
            <a:endParaRPr kumimoji="1" lang="ja-JP" altLang="en-US" sz="1600" b="1" dirty="0">
              <a:solidFill>
                <a:srgbClr val="0000FF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8766" y="6624529"/>
            <a:ext cx="576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u="sng" dirty="0" smtClean="0">
                <a:solidFill>
                  <a:srgbClr val="0000FF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管楽器教室・・・</a:t>
            </a:r>
            <a:r>
              <a:rPr lang="ja-JP" altLang="en-US" sz="1200" b="1" u="sng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有名</a:t>
            </a:r>
            <a:r>
              <a:rPr lang="ja-JP" altLang="ja-JP" sz="1200" b="1" u="sng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講師陣による管楽器マスタークラス</a:t>
            </a:r>
            <a:r>
              <a:rPr lang="ja-JP" altLang="en-US" sz="1200" b="1" u="sng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併設管楽器</a:t>
            </a:r>
            <a:r>
              <a:rPr lang="ja-JP" altLang="en-US" sz="1200" b="1" u="sng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教室</a:t>
            </a:r>
            <a:endParaRPr lang="en-US" altLang="ja-JP" sz="1200" b="1" u="sng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 algn="ctr"/>
            <a:r>
              <a:rPr lang="ja-JP" altLang="en-US" sz="12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（フルート科・オーボエ科・クラリネット科・サックス科・ファゴット科・　　トランペット科・ホルン科）</a:t>
            </a:r>
            <a:endParaRPr lang="en-US" altLang="ja-JP" sz="1200" b="1" dirty="0" smtClean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 algn="ctr"/>
            <a:endParaRPr lang="ja-JP" altLang="ja-JP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8" y="679857"/>
            <a:ext cx="2376996" cy="1585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3163863"/>
            <a:ext cx="2174636" cy="163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03" y="1902745"/>
            <a:ext cx="1824804" cy="1368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2237902"/>
            <a:ext cx="1310347" cy="98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455233" y="4703151"/>
            <a:ext cx="56165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世界のブランド楽器専門店</a:t>
            </a:r>
            <a:r>
              <a:rPr lang="ja-JP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　　</a:t>
            </a:r>
            <a:endParaRPr lang="en-US" altLang="ja-JP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ja-JP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中央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の魅力を当地でも・・・じっくりとお選び</a:t>
            </a:r>
            <a:r>
              <a:rPr lang="ja-JP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いただけます</a:t>
            </a:r>
            <a:endParaRPr lang="en-US" altLang="ja-JP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kumimoji="1" lang="ja-JP" altLang="en-US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お買い上げ後も点検・修理・奏法・楽曲選びまで</a:t>
            </a:r>
            <a:endParaRPr kumimoji="1" lang="en-US" altLang="ja-JP" sz="16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ja-JP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　</a:t>
            </a:r>
            <a:r>
              <a:rPr lang="ja-JP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　　　</a:t>
            </a:r>
            <a:endParaRPr kumimoji="1" lang="en-US" altLang="ja-JP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b="14756"/>
          <a:stretch/>
        </p:blipFill>
        <p:spPr>
          <a:xfrm>
            <a:off x="3669836" y="795829"/>
            <a:ext cx="2226671" cy="124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43629" r="11722" b="8118"/>
          <a:stretch/>
        </p:blipFill>
        <p:spPr>
          <a:xfrm>
            <a:off x="2405167" y="3220662"/>
            <a:ext cx="3456384" cy="154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正方形/長方形 21"/>
          <p:cNvSpPr/>
          <p:nvPr/>
        </p:nvSpPr>
        <p:spPr>
          <a:xfrm>
            <a:off x="5996226" y="19519"/>
            <a:ext cx="861774" cy="8214123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300" dirty="0">
                <a:ln w="1270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62000"/>
                    </a:schemeClr>
                  </a:glow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秋</a:t>
            </a:r>
            <a:r>
              <a:rPr lang="ja-JP" altLang="en-US" sz="3600" b="1" cap="none" spc="300" dirty="0" smtClean="0">
                <a:ln w="1270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62000"/>
                    </a:schemeClr>
                  </a:glow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の管楽器・セール開催中</a:t>
            </a:r>
            <a:r>
              <a:rPr lang="ja-JP" altLang="en-US" sz="3600" b="1" i="1" cap="none" spc="300" dirty="0" smtClean="0">
                <a:ln w="1270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62000"/>
                    </a:schemeClr>
                  </a:glow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r>
              <a:rPr lang="en-US" altLang="ja-JP" sz="2000" b="1" cap="none" spc="300" dirty="0" smtClean="0">
                <a:ln w="1270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62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lang="ja-JP" altLang="en-US" sz="2000" b="1" cap="none" spc="300" dirty="0" smtClean="0">
                <a:ln w="1270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62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月末まで</a:t>
            </a:r>
            <a:r>
              <a:rPr lang="ja-JP" alt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</a:t>
            </a:r>
            <a:r>
              <a:rPr lang="ja-JP" alt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BiaosongGB Heavy" panose="02020900000000000000" pitchFamily="18" charset="-122"/>
                <a:ea typeface="AR BiaosongGB Heavy" panose="02020900000000000000" pitchFamily="18" charset="-122"/>
              </a:rPr>
              <a:t>　</a:t>
            </a:r>
            <a:endParaRPr lang="ja-JP" alt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爆発 2 25"/>
          <p:cNvSpPr/>
          <p:nvPr/>
        </p:nvSpPr>
        <p:spPr>
          <a:xfrm rot="255575">
            <a:off x="1585125" y="1572748"/>
            <a:ext cx="3131380" cy="1911552"/>
          </a:xfrm>
          <a:prstGeom prst="irregularSeal2">
            <a:avLst/>
          </a:prstGeom>
          <a:solidFill>
            <a:srgbClr val="F97A6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 rot="20974282">
            <a:off x="1700805" y="2100901"/>
            <a:ext cx="2782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目玉商品、</a:t>
            </a:r>
            <a:endParaRPr kumimoji="1" lang="en-US" altLang="ja-JP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kumimoji="1" lang="ja-JP" altLang="en-US" sz="1600" b="1" dirty="0" smtClean="0">
                <a:solidFill>
                  <a:srgbClr val="0000FF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当サイトで随時更新します！</a:t>
            </a:r>
            <a:endParaRPr kumimoji="1" lang="en-US" altLang="ja-JP" sz="1600" b="1" dirty="0" smtClean="0">
              <a:solidFill>
                <a:srgbClr val="0000FF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lang="ja-JP" altLang="en-US" b="1" dirty="0">
                <a:solidFill>
                  <a:srgbClr val="0000FF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お見逃</a:t>
            </a:r>
            <a:r>
              <a:rPr lang="ja-JP" altLang="en-US" b="1" dirty="0" smtClean="0">
                <a:solidFill>
                  <a:srgbClr val="0000FF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しなく</a:t>
            </a:r>
            <a:r>
              <a:rPr lang="ja-JP" altLang="en-US" b="1" dirty="0">
                <a:solidFill>
                  <a:srgbClr val="0000FF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！</a:t>
            </a:r>
            <a:endParaRPr lang="en-US" altLang="ja-JP" b="1" dirty="0" smtClean="0">
              <a:solidFill>
                <a:srgbClr val="0000FF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77" y="899592"/>
            <a:ext cx="1264920" cy="830580"/>
          </a:xfrm>
          <a:prstGeom prst="rect">
            <a:avLst/>
          </a:prstGeom>
        </p:spPr>
      </p:pic>
      <p:sp>
        <p:nvSpPr>
          <p:cNvPr id="30" name="横巻き 29"/>
          <p:cNvSpPr/>
          <p:nvPr/>
        </p:nvSpPr>
        <p:spPr>
          <a:xfrm>
            <a:off x="732671" y="5832901"/>
            <a:ext cx="3928466" cy="805443"/>
          </a:xfrm>
          <a:prstGeom prst="horizontalScroll">
            <a:avLst/>
          </a:prstGeom>
          <a:pattFill prst="pct5">
            <a:fgClr>
              <a:srgbClr val="FF3300"/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17694" y="5988043"/>
            <a:ext cx="306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rgbClr val="99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メンバーズカード会員随時募集中！</a:t>
            </a:r>
            <a:endParaRPr kumimoji="1" lang="en-US" altLang="ja-JP" sz="1400" b="1" dirty="0" smtClean="0">
              <a:solidFill>
                <a:srgbClr val="99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lang="ja-JP" altLang="en-US" sz="1400" b="1" dirty="0" smtClean="0">
                <a:solidFill>
                  <a:srgbClr val="99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ポイント</a:t>
            </a:r>
            <a:r>
              <a:rPr kumimoji="1" lang="ja-JP" altLang="en-US" sz="1400" b="1" dirty="0" smtClean="0">
                <a:solidFill>
                  <a:srgbClr val="99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で更にお得！</a:t>
            </a:r>
            <a:endParaRPr kumimoji="1" lang="ja-JP" altLang="en-US" sz="1400" b="1" dirty="0">
              <a:solidFill>
                <a:srgbClr val="99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35" name="図 3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" y="5971902"/>
            <a:ext cx="864096" cy="527439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455233" y="5472822"/>
            <a:ext cx="47954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b="1" dirty="0" smtClean="0">
                <a:ln w="31550" cmpd="sng">
                  <a:noFill/>
                  <a:prstDash val="solid"/>
                </a:ln>
                <a:solidFill>
                  <a:srgbClr val="FF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完璧アフターで絶賛いただいております</a:t>
            </a:r>
            <a:endParaRPr lang="ja-JP" altLang="en-US" b="1" dirty="0">
              <a:ln w="31550" cmpd="sng">
                <a:noFill/>
                <a:prstDash val="solid"/>
              </a:ln>
              <a:solidFill>
                <a:srgbClr val="FF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3143" r="3335" b="6226"/>
          <a:stretch/>
        </p:blipFill>
        <p:spPr>
          <a:xfrm>
            <a:off x="4869160" y="5357637"/>
            <a:ext cx="1341562" cy="1280707"/>
          </a:xfrm>
          <a:prstGeom prst="flowChartConnector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68" y="8233642"/>
            <a:ext cx="1550835" cy="7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82</Words>
  <Application>Microsoft Office PowerPoint</Application>
  <PresentationFormat>画面に合わせる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michi</dc:creator>
  <cp:lastModifiedBy>ai</cp:lastModifiedBy>
  <cp:revision>40</cp:revision>
  <cp:lastPrinted>2017-10-15T05:59:08Z</cp:lastPrinted>
  <dcterms:created xsi:type="dcterms:W3CDTF">2014-09-06T03:57:20Z</dcterms:created>
  <dcterms:modified xsi:type="dcterms:W3CDTF">2017-10-19T01:26:42Z</dcterms:modified>
</cp:coreProperties>
</file>